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275" r:id="rId3"/>
    <p:sldId id="278" r:id="rId4"/>
    <p:sldId id="276" r:id="rId5"/>
    <p:sldId id="294" r:id="rId6"/>
    <p:sldId id="289" r:id="rId7"/>
    <p:sldId id="280" r:id="rId8"/>
    <p:sldId id="297" r:id="rId9"/>
    <p:sldId id="282" r:id="rId10"/>
    <p:sldId id="296" r:id="rId11"/>
    <p:sldId id="293" r:id="rId12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216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1AE97-5296-4708-A335-21FF1E8F658C}" type="datetimeFigureOut">
              <a:rPr lang="nb-NO" smtClean="0"/>
              <a:t>24.09.2019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0C7BE-D2F3-43B3-B84C-94ED7AD839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55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EE7986-7C17-6D4A-BCAB-EA91C0EAC139}" type="datetime1">
              <a:rPr lang="nb-NO" smtClean="0"/>
              <a:t>24.09.2019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9531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EE7986-7C17-6D4A-BCAB-EA91C0EAC139}" type="datetime1">
              <a:rPr lang="nb-NO" smtClean="0"/>
              <a:t>24.09.2019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/>
              <a:pPr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08212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Manglende aktivitetstilbud = en viktig årsak til innlåsing og isolasjon. </a:t>
            </a:r>
          </a:p>
          <a:p>
            <a:endParaRPr lang="nb-NO" b="1" dirty="0"/>
          </a:p>
          <a:p>
            <a:r>
              <a:rPr lang="nb-NO" b="1" dirty="0"/>
              <a:t>Hva som er de reelle forholdene når det gjelder innsattes tilgang til meningsfull aktivitet, arbeid og skole er vanskelig å få tak på. </a:t>
            </a:r>
          </a:p>
          <a:p>
            <a:endParaRPr lang="nb-NO" b="1" dirty="0"/>
          </a:p>
          <a:p>
            <a:r>
              <a:rPr lang="nb-NO" b="1" dirty="0"/>
              <a:t>Tidligere målte man i «sysselsetting». Nå i «aktivisering»? </a:t>
            </a:r>
          </a:p>
          <a:p>
            <a:endParaRPr lang="nb-NO" b="1" dirty="0"/>
          </a:p>
          <a:p>
            <a:r>
              <a:rPr lang="nb-NO" b="1" dirty="0" err="1"/>
              <a:t>KDIs</a:t>
            </a:r>
            <a:r>
              <a:rPr lang="nb-NO" b="1" dirty="0"/>
              <a:t> leder: </a:t>
            </a:r>
          </a:p>
          <a:p>
            <a:r>
              <a:rPr lang="nb-NO" b="1" dirty="0"/>
              <a:t>«På tross av styrket innsats i forhold til aktivisering har tilsynsorganer påpekt at et antall innsatte i kriminalomsorgen ikke har et tilfredsstillende fellesskap eller tilbud om aktivisering. Dette har ulike årsaksforklaringer. Jeg ser svært alvorlig på dette, og har iverksatt ulike tiltak for å redusere omfanget av dette problemet.» </a:t>
            </a:r>
          </a:p>
          <a:p>
            <a:endParaRPr lang="nb-NO" b="1" dirty="0"/>
          </a:p>
          <a:p>
            <a:r>
              <a:rPr lang="nb-NO" b="1" dirty="0"/>
              <a:t>Hva har vi sett: Oslo fengsel og Trondheim fengsel: melder om 60 % sysselsetting – uklart hva dette i realiteten innebærer, antakelig ulikt for de to fengslene. Flere avdelinger som omtales som fellesskapsavdelinger tilbyr så lite aktivitet at de innsatte i realiteten sitter 20-23 timer på cella. Det er ikke mulig å få et tall fra det fengselet vi besøker som sier noe sikkert om hvor mange som har en tilnærmet «normal fellesskapsdag». </a:t>
            </a:r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EE7986-7C17-6D4A-BCAB-EA91C0EAC139}" type="datetime1">
              <a:rPr lang="nb-NO" smtClean="0"/>
              <a:t>24.09.2019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/>
              <a:pPr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65712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EE7986-7C17-6D4A-BCAB-EA91C0EAC139}" type="datetime1">
              <a:rPr lang="nb-NO" smtClean="0"/>
              <a:t>24.09.2019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/>
              <a:pPr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0181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EE7986-7C17-6D4A-BCAB-EA91C0EAC139}" type="datetime1">
              <a:rPr lang="nb-NO" smtClean="0"/>
              <a:t>24.09.2019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/>
              <a:pPr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70345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ser at ulike fengsler har ulike løsninger på lagring av vedtak, tilsynslogger. Enkelte steder er det lagret på en måte som ikke sikrer at det ikke kan endres i ettertid. </a:t>
            </a:r>
          </a:p>
          <a:p>
            <a:pPr lvl="0"/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Gjelder både vedtak om utelukkelse og om bruk av sikkerhetscelle. Eks: Ullersmo, Oslo, Skien, Bergen, Trondheim – eksempler på fengsler der innsatte har sittet på SC uten vedtak. Virkelig alvorlig. Manglende rettssikkerhet, manglende sporbarhet, manglende tall.. </a:t>
            </a:r>
          </a:p>
          <a:p>
            <a:pPr lvl="0"/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sikkerhetsceller er det avgjørende at det både finnes vedtak og tilsynsprotokoll som dokumenterer tilsynet som er gjennomført. </a:t>
            </a:r>
          </a:p>
          <a:p>
            <a:pPr lvl="0"/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 heller ikke hente opp vedtak/ protokoller i ettertid for reell intern og ekstern kontroll. </a:t>
            </a:r>
          </a:p>
          <a:p>
            <a:pPr lvl="0"/>
            <a:r>
              <a:rPr lang="nb-NO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GDPR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Korrekt og etterprøvbar dokumentasjon av tvangsbruk er avgjørende for å sikre god behandling av mennesker som er fratatt friheten. Det er også nødvendig for reell intern og ekstern kontroll.</a:t>
            </a:r>
          </a:p>
          <a:p>
            <a:pPr lvl="1"/>
            <a:r>
              <a:rPr lang="nb-N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Oslo fengselsrapport: Dette innebærer blant annet at rutiner for at sikkerhetscelleprotokollene ikke skal kunne endres eller redigeres i etterkant, uten at det fremkommer klart av dokumentet. Dette var ikke tilfelle i Oslo fengsel. Mangelfull og variert kvalitet på tilsynsprotokoller kombinert med lagringsrutiner som kan hinder tilgang til protokoller og vedtak i ettertid, skaper utfordringer med tilsyn, etterprøvbarhet og intern læring.</a:t>
            </a:r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EE7986-7C17-6D4A-BCAB-EA91C0EAC139}" type="datetime1">
              <a:rPr lang="nb-NO" smtClean="0"/>
              <a:t>24.09.2019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/>
              <a:pPr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6572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EE7986-7C17-6D4A-BCAB-EA91C0EAC139}" type="datetime1">
              <a:rPr lang="nb-NO" smtClean="0"/>
              <a:t>24.09.2019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/>
              <a:pPr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1759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å kort oppsummere:</a:t>
            </a:r>
          </a:p>
          <a:p>
            <a:pPr lvl="0"/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Våre funn viser at det mangler pålitelige tall for bruken av isolasjon. Samtidig viser minimumsestimat at minst hver fjerde innsatt er innelåst på egen celle i 16 timer eller mer i døgnet på hverdager. I helgene er tallet enda høyere.</a:t>
            </a: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Isolasjon er skadelig. Vi har møtt innsatte som er påført isolasjonsskader i fengselet, og flere som åpenbart har blitt dårligere fungerende under opphold i isolasjon.</a:t>
            </a: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Tiltakene for å redusere skadevirkningene av isolasjon og for å få den innsatte tilbake i felleskap er svært begrensede.</a:t>
            </a: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Tilsynsordningene som skal sikre innsyn og kontroll med bruken av isolasjon har store mangler.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Styrke tilsynsordningen i kriminalomsorgen ved å lovfeste et mandat som sikrere systematisk og jevnlig tilsyn i tråd med internasjonale menneskerettighetsstandarder</a:t>
            </a:r>
          </a:p>
          <a:p>
            <a:pPr lvl="0"/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samlede funnene som er presentert i meldingen, tegner et alvorlig bilde av bruken av isolasjon i norsk fengsler. Funnene viser at det er en betydelig risiko for at de isolerte blir utsatt for umenneskelig eller nedverdigende behandling.</a:t>
            </a:r>
          </a:p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AEE7986-7C17-6D4A-BCAB-EA91C0EAC139}" type="datetime1">
              <a:rPr lang="nb-NO" smtClean="0"/>
              <a:t>24.09.2019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/>
              <a:pPr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41895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D68142-5260-41D2-AC75-635F1E289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4C45BA4-8D18-4ECE-B0EA-4487CAB1C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DC8A14D-9025-4E2D-9A35-74BBB1AC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71C2-8820-4F3F-BDFC-0EAEACE2B54D}" type="datetime1">
              <a:rPr lang="nb-NO" smtClean="0"/>
              <a:t>24.09.2019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29B019E-0E74-45B3-AA92-8C34E233C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 lederkonferanse KDI 25. september 2019 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732E272-363D-41FE-A2CB-7D7F0050B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2154B-34F0-4EBA-8337-16C0FF7369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769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D9A0F8-2193-440C-A59D-3FD021FFB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B1A774A-148C-4338-B80B-77983C877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8639C5-7CC0-46A0-8613-7F82F4FAC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5619-25F2-469A-BEF1-756A6E02F1DA}" type="datetime1">
              <a:rPr lang="nb-NO" smtClean="0"/>
              <a:t>24.09.2019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E13E752-001F-45F4-A52B-A01969323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 lederkonferanse KDI 25. september 2019 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70ED62C-AE98-4C94-9FEC-F80D06D31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2154B-34F0-4EBA-8337-16C0FF7369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844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D3A9A7A-86AF-45D2-A545-A66E918773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9397253-A0FD-4BCF-9EB8-0D703455E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E236C17-5A68-43BD-B146-13951A0FE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5671-1FA7-4CE8-B060-9C48E4861445}" type="datetime1">
              <a:rPr lang="nb-NO" smtClean="0"/>
              <a:t>24.09.2019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525C614-2B19-4C18-8111-530CA85D8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 lederkonferanse KDI 25. september 2019 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D99B23D-DCB7-4D95-B17B-8A91047C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2154B-34F0-4EBA-8337-16C0FF7369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86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A38591-D419-4D92-A6E2-12342F9A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AED58A-5694-4C5A-918D-C064EC184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AF1CFDA-97D2-4C08-B232-D3D8975E8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7A2D-505F-4AD0-82D0-9F1CB5F79774}" type="datetime1">
              <a:rPr lang="nb-NO" smtClean="0"/>
              <a:t>24.09.2019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C9AC64-F930-44AF-ACF0-3EF97B08D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 lederkonferanse KDI 25. september 2019 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2E5CBBD-EB60-491C-8AD1-6E7FD8F3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2154B-34F0-4EBA-8337-16C0FF7369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185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3C4544-CE30-4655-9C59-F41B962F4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518B220-6E30-4E51-AF98-3AB62F41C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0B6B707-74CA-4669-BBC9-644C73FA9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C38-821B-45E0-8FF5-74A30ED1E2D0}" type="datetime1">
              <a:rPr lang="nb-NO" smtClean="0"/>
              <a:t>24.09.2019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BD7308E-9BA2-41C7-BBFA-8DFC23252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 lederkonferanse KDI 25. september 2019 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E128E72-81FF-4C90-8A92-29E9AE7A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2154B-34F0-4EBA-8337-16C0FF7369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849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BFB6EA-D0E8-4B70-93E5-1BE8A97BE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95D6FD3-715E-4111-8624-D7C2B1F92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C09F85A-7076-476B-822E-48E31FA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86F7FFC-E9ED-4825-A68F-8CE868ED6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30B9-6692-4F48-908B-20DC4CFDC273}" type="datetime1">
              <a:rPr lang="nb-NO" smtClean="0"/>
              <a:t>24.09.2019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7819307-35F8-4DDE-A666-FBF31D789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 lederkonferanse KDI 25. september 2019 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572E62A-556E-4B1C-9FFD-06A594E4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2154B-34F0-4EBA-8337-16C0FF7369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896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7077EA-D3F0-4D31-B164-074204183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C56A616-F53E-48E4-A116-DAC1EF05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6CB2329-66B1-4BD6-9E4C-579E9CDAB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8CA4121-3EE2-4A5D-B69E-D92780FA7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8CF0B85-C2DA-4024-BF55-765E15517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6A6931A-778D-4DC1-864B-CF6ADCB8D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B08F-77C0-4181-85E8-CC3FDF961D1C}" type="datetime1">
              <a:rPr lang="nb-NO" smtClean="0"/>
              <a:t>24.09.2019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2426DB-A18D-43DE-8379-59C59169E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 lederkonferanse KDI 25. september 2019 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AF0EBB7-08F2-44DC-A756-53DD3283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2154B-34F0-4EBA-8337-16C0FF7369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601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42817E-E8BC-45D4-B4E4-A5B16D17E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7586C53-479C-46AF-A4F7-EF7767353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F964-6FAA-48DB-B3C5-EA3603DE2921}" type="datetime1">
              <a:rPr lang="nb-NO" smtClean="0"/>
              <a:t>24.09.2019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F5A44E5-310E-4DA4-AA00-E16C58F82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 lederkonferanse KDI 25. september 2019 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7FCBE7A-C97A-44E4-AC55-CDC71549A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2154B-34F0-4EBA-8337-16C0FF7369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5744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D3CAB05-D6DA-4800-A59D-48BF7E2AA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3B3C-A3BE-4A95-A648-A1B3E287E8B1}" type="datetime1">
              <a:rPr lang="nb-NO" smtClean="0"/>
              <a:t>24.09.2019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67A5FA0-8154-4F4C-BC02-47B13FD85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 lederkonferanse KDI 25. september 2019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34EBE66-E335-4661-89BB-B0909E369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2154B-34F0-4EBA-8337-16C0FF7369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7278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DD63B0-1E75-40FE-9222-726B4F016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F6CFE3-FF2E-460D-A29F-97FDF5D47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A8119EA-7164-4C12-9710-4E03A3D35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49FA048-F45F-458F-8F65-961404EC7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2D5A-3069-46FF-BBC2-0328A9B91B80}" type="datetime1">
              <a:rPr lang="nb-NO" smtClean="0"/>
              <a:t>24.09.2019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2AE30E8-A0E6-458E-9744-A3A2D87A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 lederkonferanse KDI 25. september 2019 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9568F41-254E-432C-9BC5-558AE7A4B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2154B-34F0-4EBA-8337-16C0FF7369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589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DA49F0-6431-4EE3-A4BF-20DFD0FCE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5A029D8-507B-4D61-BD83-6E9F2DAFC4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84B17A1-D961-4E71-8013-74B2CB161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12B3E04-3469-4677-8FA8-E7B529A5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A894-6C50-48DF-B70E-F18844F95C17}" type="datetime1">
              <a:rPr lang="nb-NO" smtClean="0"/>
              <a:t>24.09.2019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EAA9BBB-6CBB-4216-A1D7-8D60BC1FE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 lederkonferanse KDI 25. september 2019 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DFFF8B3-CAE7-49E4-BE98-6EEC7ED54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2154B-34F0-4EBA-8337-16C0FF7369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648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4057E98-D129-4981-846E-7328FFEA7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F457F56-9EB7-4E57-8DA8-B4F72DB1B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0191E4F-B994-4FF6-870C-80A24FBD18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8002A-64C1-4AA7-B4D0-1E16531795DE}" type="datetime1">
              <a:rPr lang="nb-NO" smtClean="0"/>
              <a:t>24.09.2019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0219CF5-4FD2-45B5-BA3D-25582B2A5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Presentasjon lederkonferanse KDI 25. september 2019 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5FF72B-F1D9-4EAA-9A36-1FB662177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2154B-34F0-4EBA-8337-16C0FF7369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113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300D3C-9DE8-4F9D-977B-C4E5F031D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D3D4FB-4FF3-4FEC-99DD-56EF940CE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EF2B7C9-416A-4B9A-85A8-65EF287EE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 lederkonferanse KDI 25. september 2019 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4D4638E-7AC5-42F3-8A6B-A99C3E06F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1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E0357F0-D0DF-4B34-9AE1-47EC7851E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6" t="29533" r="31122" b="10001"/>
          <a:stretch/>
        </p:blipFill>
        <p:spPr>
          <a:xfrm>
            <a:off x="-93785" y="0"/>
            <a:ext cx="12338514" cy="6858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CF98F69-EE7A-4029-B5C5-6F8F25C29CD8}"/>
              </a:ext>
            </a:extLst>
          </p:cNvPr>
          <p:cNvSpPr txBox="1"/>
          <p:nvPr/>
        </p:nvSpPr>
        <p:spPr>
          <a:xfrm>
            <a:off x="593540" y="3429000"/>
            <a:ext cx="10072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</a:rPr>
              <a:t>Lederkonferanse </a:t>
            </a:r>
            <a:r>
              <a:rPr lang="nb-NO" sz="3200" dirty="0" err="1">
                <a:solidFill>
                  <a:schemeClr val="bg1"/>
                </a:solidFill>
              </a:rPr>
              <a:t>KDI</a:t>
            </a:r>
            <a:r>
              <a:rPr lang="nb-NO" sz="3200" dirty="0">
                <a:solidFill>
                  <a:schemeClr val="bg1"/>
                </a:solidFill>
              </a:rPr>
              <a:t> 25. september 2019</a:t>
            </a:r>
          </a:p>
          <a:p>
            <a:pPr algn="ctr"/>
            <a:r>
              <a:rPr lang="nb-NO" sz="3200" dirty="0">
                <a:solidFill>
                  <a:schemeClr val="bg1"/>
                </a:solidFill>
              </a:rPr>
              <a:t>Sivilombudsmann Aage Thor Falkanger</a:t>
            </a:r>
          </a:p>
          <a:p>
            <a:endParaRPr lang="nb-N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485B58EB-A9CD-4EB6-A3C3-E9EC131BF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8" y="365197"/>
            <a:ext cx="6279424" cy="835224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D4157CF8-BA66-49A3-BA35-4353567988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10" t="28064" r="16683" b="59282"/>
          <a:stretch/>
        </p:blipFill>
        <p:spPr>
          <a:xfrm>
            <a:off x="5140566" y="365269"/>
            <a:ext cx="7051433" cy="835152"/>
          </a:xfrm>
          <a:prstGeom prst="rect">
            <a:avLst/>
          </a:prstGeom>
        </p:spPr>
      </p:pic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087814" y="6404521"/>
            <a:ext cx="5627058" cy="239659"/>
          </a:xfrm>
        </p:spPr>
        <p:txBody>
          <a:bodyPr/>
          <a:lstStyle/>
          <a:p>
            <a:r>
              <a:rPr lang="nb-NO"/>
              <a:t>Presentasjon lederkonferanse KDI 25. september 2019 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10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0AC5D260-216E-478B-8D33-8B1B82BD0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>
                <a:solidFill>
                  <a:srgbClr val="FFFFFF"/>
                </a:solidFill>
              </a:rPr>
              <a:t>Del III    Ti anbefalinger</a:t>
            </a:r>
            <a:endParaRPr lang="nb-NO" sz="3200" dirty="0"/>
          </a:p>
        </p:txBody>
      </p:sp>
      <p:sp>
        <p:nvSpPr>
          <p:cNvPr id="15" name="Plassholder for innhold 8">
            <a:extLst>
              <a:ext uri="{FF2B5EF4-FFF2-40B4-BE49-F238E27FC236}">
                <a16:creationId xmlns:a16="http://schemas.microsoft.com/office/drawing/2014/main" id="{1BB98AA0-57FA-406C-9DC1-00734A4F5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006" y="1464575"/>
            <a:ext cx="8520382" cy="44338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2400" dirty="0"/>
          </a:p>
          <a:p>
            <a:r>
              <a:rPr lang="nb-NO" sz="2400" dirty="0"/>
              <a:t>Sikre pålitelige data over omfanget av isolasjon</a:t>
            </a:r>
          </a:p>
          <a:p>
            <a:r>
              <a:rPr lang="nb-NO" sz="2400" dirty="0"/>
              <a:t>Lov- og regelendringer</a:t>
            </a:r>
          </a:p>
          <a:p>
            <a:r>
              <a:rPr lang="nb-NO" sz="2400" dirty="0"/>
              <a:t>Etablere felles faglige retningslinjer for å sikre forsvarlig oppfølging av isolerte innsatte</a:t>
            </a:r>
          </a:p>
          <a:p>
            <a:r>
              <a:rPr lang="nb-NO" sz="2400" dirty="0"/>
              <a:t>Utarbeide plan for nedstengning eller tilpasning av fengselsavdelinger som i dag ikke er tilrettelagt for fellesskap </a:t>
            </a:r>
          </a:p>
          <a:p>
            <a:r>
              <a:rPr lang="nb-NO" sz="2400" dirty="0"/>
              <a:t>Styrke tilsynsordningen i kriminalomsorgen </a:t>
            </a:r>
          </a:p>
          <a:p>
            <a:endParaRPr lang="nb-NO" sz="2400" dirty="0"/>
          </a:p>
          <a:p>
            <a:r>
              <a:rPr lang="nb-NO" sz="2400" dirty="0"/>
              <a:t>Styrke helse- og omsorgstjenestene til isolerte innsatte</a:t>
            </a:r>
          </a:p>
          <a:p>
            <a:endParaRPr lang="nb-NO" sz="2400" dirty="0"/>
          </a:p>
          <a:p>
            <a:pPr marL="0" indent="0">
              <a:buNone/>
            </a:pPr>
            <a:endParaRPr lang="nb-NO" sz="24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836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300D3C-9DE8-4F9D-977B-C4E5F031D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D3D4FB-4FF3-4FEC-99DD-56EF940CE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EF2B7C9-416A-4B9A-85A8-65EF287EE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 lederkonferanse KDI 25. september 2019 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4D4638E-7AC5-42F3-8A6B-A99C3E06F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11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E0357F0-D0DF-4B34-9AE1-47EC7851E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6" t="29533" r="31122" b="10001"/>
          <a:stretch/>
        </p:blipFill>
        <p:spPr>
          <a:xfrm>
            <a:off x="-93785" y="0"/>
            <a:ext cx="12338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4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82751142-E3CA-4CE4-9F21-58D9046746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86068"/>
          <a:stretch/>
        </p:blipFill>
        <p:spPr>
          <a:xfrm>
            <a:off x="0" y="331347"/>
            <a:ext cx="12192000" cy="8340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C4D088D-6C98-4680-A171-B324DE761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>
                <a:solidFill>
                  <a:schemeClr val="bg1"/>
                </a:solidFill>
              </a:rPr>
              <a:t>Bakgrunn for meldingen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686197DA-AC72-4C94-9CB1-BFF68F121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118" t="2319" r="16885" b="3944"/>
          <a:stretch/>
        </p:blipFill>
        <p:spPr>
          <a:xfrm>
            <a:off x="7931498" y="1165412"/>
            <a:ext cx="4260502" cy="4918865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CE1BFC2-95F3-4568-BB2C-313DD91F9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7509" y="6481816"/>
            <a:ext cx="5627058" cy="239659"/>
          </a:xfrm>
        </p:spPr>
        <p:txBody>
          <a:bodyPr/>
          <a:lstStyle/>
          <a:p>
            <a:r>
              <a:rPr lang="nb-NO" dirty="0"/>
              <a:t>Presentasjon lederkonferanse </a:t>
            </a:r>
            <a:r>
              <a:rPr lang="nb-NO" dirty="0" err="1"/>
              <a:t>KDI</a:t>
            </a:r>
            <a:r>
              <a:rPr lang="nb-NO" dirty="0"/>
              <a:t> 25. september 2019</a:t>
            </a:r>
          </a:p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9DDEC0-CC0C-4D85-B1B2-F90C3D6C3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2</a:t>
            </a:fld>
            <a:endParaRPr lang="nb-NO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AB67D579-A7E6-4A82-8E7A-CE2BC81BB95A}"/>
              </a:ext>
            </a:extLst>
          </p:cNvPr>
          <p:cNvSpPr txBox="1">
            <a:spLocks/>
          </p:cNvSpPr>
          <p:nvPr/>
        </p:nvSpPr>
        <p:spPr>
          <a:xfrm>
            <a:off x="269629" y="1546713"/>
            <a:ext cx="6541479" cy="4433888"/>
          </a:xfrm>
          <a:prstGeom prst="rect">
            <a:avLst/>
          </a:prstGeom>
        </p:spPr>
        <p:txBody>
          <a:bodyPr vert="horz" lIns="0" tIns="0" rIns="9144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nb-NO" dirty="0"/>
              <a:t>I perioden 2014–2018 har Sivilombudsmannens forebyggingsenhet gjennomført 20 besøk til 19 fengsler med høyt sikkerhetsnivå</a:t>
            </a:r>
          </a:p>
          <a:p>
            <a:pPr marL="457200" lvl="1" indent="0">
              <a:buFont typeface="Arial"/>
              <a:buNone/>
            </a:pPr>
            <a:endParaRPr lang="nb-NO" dirty="0"/>
          </a:p>
          <a:p>
            <a:pPr marL="457200" lvl="1" indent="0">
              <a:buNone/>
            </a:pPr>
            <a:r>
              <a:rPr lang="nb-NO" dirty="0"/>
              <a:t>Et gjennomgående funn har vært høy bruk av isolasjon og innlåsing av innsatte</a:t>
            </a:r>
          </a:p>
          <a:p>
            <a:pPr lvl="1"/>
            <a:endParaRPr lang="nb-NO" dirty="0"/>
          </a:p>
          <a:p>
            <a:pPr marL="457200" lvl="1" indent="0">
              <a:buNone/>
            </a:pPr>
            <a:r>
              <a:rPr lang="nb-NO" dirty="0"/>
              <a:t>I meldingen vurderte vi funnene opp mot nasjonalt lovverk og internasjonale menneskerettighetsstandarder i henhold til ombudsmannens forebyggingsmandat</a:t>
            </a:r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r>
              <a:rPr lang="nb-NO" dirty="0"/>
              <a:t>Formålet med meldingen var å gjøre Stortinget oppmerksom på den risiko for umenneskelig eller nedverdigende behandling som isolasjon i fengslene representerer</a:t>
            </a:r>
          </a:p>
        </p:txBody>
      </p:sp>
    </p:spTree>
    <p:extLst>
      <p:ext uri="{BB962C8B-B14F-4D97-AF65-F5344CB8AC3E}">
        <p14:creationId xmlns:p14="http://schemas.microsoft.com/office/powerpoint/2010/main" val="33226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087814" y="6404521"/>
            <a:ext cx="5627058" cy="239659"/>
          </a:xfrm>
        </p:spPr>
        <p:txBody>
          <a:bodyPr/>
          <a:lstStyle/>
          <a:p>
            <a:r>
              <a:rPr lang="nb-NO"/>
              <a:t>Presentasjon lederkonferanse KDI 25. september 2019 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3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FC067E6-371F-4A3E-90CF-B979EBDF8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0260"/>
            <a:ext cx="12192000" cy="835152"/>
          </a:xfrm>
          <a:prstGeom prst="rect">
            <a:avLst/>
          </a:prstGeom>
        </p:spPr>
      </p:pic>
      <p:sp>
        <p:nvSpPr>
          <p:cNvPr id="10" name="Tittel 9">
            <a:extLst>
              <a:ext uri="{FF2B5EF4-FFF2-40B4-BE49-F238E27FC236}">
                <a16:creationId xmlns:a16="http://schemas.microsoft.com/office/drawing/2014/main" id="{0AC5D260-216E-478B-8D33-8B1B82BD0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>
                <a:solidFill>
                  <a:srgbClr val="FFFFFF"/>
                </a:solidFill>
              </a:rPr>
              <a:t>Omfattende isolasjon og manglende fellesskap</a:t>
            </a:r>
            <a:endParaRPr lang="nb-NO" sz="3200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12D97380-20C8-4E9B-9F27-0CDE71D218E5}"/>
              </a:ext>
            </a:extLst>
          </p:cNvPr>
          <p:cNvSpPr txBox="1">
            <a:spLocks/>
          </p:cNvSpPr>
          <p:nvPr/>
        </p:nvSpPr>
        <p:spPr>
          <a:xfrm>
            <a:off x="234694" y="1446139"/>
            <a:ext cx="7768135" cy="4958382"/>
          </a:xfrm>
          <a:prstGeom prst="rect">
            <a:avLst/>
          </a:prstGeom>
        </p:spPr>
        <p:txBody>
          <a:bodyPr vert="horz" lIns="0" tIns="0" rIns="91440" bIns="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nb-NO" sz="1700" dirty="0"/>
          </a:p>
          <a:p>
            <a:pPr marL="457200" lvl="1" indent="0">
              <a:buNone/>
            </a:pPr>
            <a:r>
              <a:rPr lang="nb-NO" sz="2400" dirty="0"/>
              <a:t>Ingen pålitelig oversikt over omfanget av isolasjon i norske fengsler </a:t>
            </a:r>
          </a:p>
          <a:p>
            <a:pPr marL="457200" lvl="1" indent="0">
              <a:buNone/>
            </a:pPr>
            <a:endParaRPr lang="nb-NO" sz="1700" dirty="0"/>
          </a:p>
          <a:p>
            <a:pPr marL="457200" lvl="1" indent="0">
              <a:buNone/>
            </a:pPr>
            <a:r>
              <a:rPr lang="nb-NO" sz="2400" dirty="0"/>
              <a:t>Minst 25 prosent av alle innsatte er innelåst på egen celle i 16 timer eller mer i døgnet på hverdager, mer i helger</a:t>
            </a:r>
          </a:p>
          <a:p>
            <a:pPr lvl="1"/>
            <a:endParaRPr lang="nb-NO" sz="2400" dirty="0"/>
          </a:p>
          <a:p>
            <a:pPr marL="457200" lvl="1" indent="0">
              <a:buNone/>
            </a:pPr>
            <a:r>
              <a:rPr lang="nb-NO" sz="2400" dirty="0"/>
              <a:t>Isolasjon som skyldes økonomiske eller praktiske utfordringer er mest omfattende:</a:t>
            </a:r>
          </a:p>
          <a:p>
            <a:pPr lvl="3">
              <a:buFont typeface="Arial" panose="020B0604020202020204" pitchFamily="34" charset="0"/>
              <a:buChar char="•"/>
            </a:pPr>
            <a:endParaRPr lang="nb-NO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nb-NO" dirty="0"/>
              <a:t>Begrenset aktivitetstilbud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nb-NO" dirty="0"/>
              <a:t>Fengselsavdelinger uten lokaler for fellesskap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nb-NO" dirty="0"/>
              <a:t>Lav bemanning</a:t>
            </a:r>
          </a:p>
          <a:p>
            <a:pPr marL="1371600" lvl="3" indent="0">
              <a:buNone/>
            </a:pPr>
            <a:endParaRPr lang="nb-NO" sz="2400" dirty="0"/>
          </a:p>
          <a:p>
            <a:pPr marL="457200" lvl="1" indent="0">
              <a:buNone/>
            </a:pPr>
            <a:r>
              <a:rPr lang="nb-NO" sz="2600" dirty="0"/>
              <a:t>Manglende regler for fellesskap</a:t>
            </a:r>
          </a:p>
          <a:p>
            <a:pPr marL="457200" lvl="1" indent="0">
              <a:buNone/>
            </a:pPr>
            <a:br>
              <a:rPr lang="nb-NO" sz="2600" dirty="0"/>
            </a:br>
            <a:r>
              <a:rPr lang="nb-NO" sz="2600" dirty="0"/>
              <a:t>Økning i antall som selv velger å isolere seg</a:t>
            </a:r>
          </a:p>
          <a:p>
            <a:pPr marL="457200" lvl="1" indent="0">
              <a:buNone/>
            </a:pPr>
            <a:endParaRPr lang="nb-NO" sz="2400" dirty="0"/>
          </a:p>
          <a:p>
            <a:pPr marL="457200" lvl="1" indent="0">
              <a:buNone/>
            </a:pPr>
            <a:r>
              <a:rPr lang="nb-NO" sz="2600" dirty="0"/>
              <a:t>Isolasjon kan være langvarig, og i strid med menneskerettslige standarder</a:t>
            </a:r>
          </a:p>
          <a:p>
            <a:pPr lvl="2"/>
            <a:endParaRPr lang="nb-NO" sz="1600" dirty="0"/>
          </a:p>
          <a:p>
            <a:pPr marL="1371600" lvl="3" indent="0">
              <a:buNone/>
            </a:pPr>
            <a:endParaRPr lang="nb-NO" sz="1600" dirty="0"/>
          </a:p>
        </p:txBody>
      </p:sp>
      <p:pic>
        <p:nvPicPr>
          <p:cNvPr id="15" name="Plassholder for innhold 14" descr="Et bilde som inneholder vegg, innendørs, bygning, hvit&#10;&#10;Beskrivelse som er generert med svært høy visshet">
            <a:extLst>
              <a:ext uri="{FF2B5EF4-FFF2-40B4-BE49-F238E27FC236}">
                <a16:creationId xmlns:a16="http://schemas.microsoft.com/office/drawing/2014/main" id="{AB159927-68A5-4843-8288-C5403C14B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8333152" y="2280755"/>
            <a:ext cx="4939326" cy="2778370"/>
          </a:xfrm>
        </p:spPr>
      </p:pic>
    </p:spTree>
    <p:extLst>
      <p:ext uri="{BB962C8B-B14F-4D97-AF65-F5344CB8AC3E}">
        <p14:creationId xmlns:p14="http://schemas.microsoft.com/office/powerpoint/2010/main" val="429443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04799" y="1439176"/>
            <a:ext cx="5791201" cy="443388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b-NO" sz="2400" dirty="0"/>
              <a:t>Isolasjon er inngripende og helseskadelig</a:t>
            </a:r>
          </a:p>
          <a:p>
            <a:pPr lvl="2"/>
            <a:r>
              <a:rPr lang="nb-NO" sz="1900" dirty="0"/>
              <a:t>Grundig dokumentert i forskningslitteratur</a:t>
            </a:r>
          </a:p>
          <a:p>
            <a:pPr lvl="2"/>
            <a:r>
              <a:rPr lang="nb-NO" sz="1900" dirty="0"/>
              <a:t>Skadevirkningene kan komme umiddelbart</a:t>
            </a:r>
          </a:p>
          <a:p>
            <a:pPr lvl="2"/>
            <a:r>
              <a:rPr lang="nb-NO" sz="1900" dirty="0"/>
              <a:t>Antallet som utvikler skader og graden av alvorlighet, øker med varigheten</a:t>
            </a:r>
          </a:p>
          <a:p>
            <a:pPr lvl="2"/>
            <a:r>
              <a:rPr lang="nb-NO" sz="1900" dirty="0"/>
              <a:t>Jo lengre isolasjonen varer, jo større er faren for langvarige plager og skader</a:t>
            </a:r>
          </a:p>
          <a:p>
            <a:pPr marL="457200" lvl="1" indent="0">
              <a:buNone/>
            </a:pPr>
            <a:endParaRPr lang="nb-NO" sz="2400" dirty="0"/>
          </a:p>
          <a:p>
            <a:pPr marL="457200" lvl="1" indent="0">
              <a:buNone/>
            </a:pPr>
            <a:r>
              <a:rPr lang="nb-NO" sz="2400" dirty="0"/>
              <a:t>Noen innsatte er særlig sårbare</a:t>
            </a:r>
          </a:p>
          <a:p>
            <a:pPr lvl="2"/>
            <a:r>
              <a:rPr lang="nb-NO" sz="1900" dirty="0"/>
              <a:t>Innsatte som selv velger isolasjon</a:t>
            </a:r>
          </a:p>
          <a:p>
            <a:pPr lvl="2"/>
            <a:r>
              <a:rPr lang="nb-NO" sz="1900" dirty="0"/>
              <a:t>Innsatte med psykiske helseutfordringer og lavt funksjonsnivå</a:t>
            </a:r>
          </a:p>
          <a:p>
            <a:pPr lvl="2"/>
            <a:r>
              <a:rPr lang="nb-NO" sz="1900" dirty="0"/>
              <a:t>Mindreårige og unge innsatte 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087814" y="6404521"/>
            <a:ext cx="5627058" cy="239659"/>
          </a:xfrm>
        </p:spPr>
        <p:txBody>
          <a:bodyPr/>
          <a:lstStyle/>
          <a:p>
            <a:r>
              <a:rPr lang="nb-NO"/>
              <a:t>Presentasjon lederkonferanse KDI 25. september 2019 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4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FC067E6-371F-4A3E-90CF-B979EBDF8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0260"/>
            <a:ext cx="12192000" cy="835152"/>
          </a:xfrm>
          <a:prstGeom prst="rect">
            <a:avLst/>
          </a:prstGeom>
        </p:spPr>
      </p:pic>
      <p:sp>
        <p:nvSpPr>
          <p:cNvPr id="10" name="Tittel 9">
            <a:extLst>
              <a:ext uri="{FF2B5EF4-FFF2-40B4-BE49-F238E27FC236}">
                <a16:creationId xmlns:a16="http://schemas.microsoft.com/office/drawing/2014/main" id="{0AC5D260-216E-478B-8D33-8B1B82BD0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>
                <a:solidFill>
                  <a:srgbClr val="FFFFFF"/>
                </a:solidFill>
              </a:rPr>
              <a:t>Inngripende og helseskadelig</a:t>
            </a:r>
            <a:endParaRPr lang="nb-NO" sz="3200" dirty="0"/>
          </a:p>
        </p:txBody>
      </p:sp>
      <p:pic>
        <p:nvPicPr>
          <p:cNvPr id="20" name="Bilde 19" descr="Et bilde som inneholder vegg, innendørs, vindu&#10;&#10;Beskrivelse som er generert med svært høy visshet">
            <a:extLst>
              <a:ext uri="{FF2B5EF4-FFF2-40B4-BE49-F238E27FC236}">
                <a16:creationId xmlns:a16="http://schemas.microsoft.com/office/drawing/2014/main" id="{B7A3794A-3C82-42EC-86A9-1CC942AE92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9"/>
          <a:stretch/>
        </p:blipFill>
        <p:spPr>
          <a:xfrm rot="5400000">
            <a:off x="7975986" y="1975569"/>
            <a:ext cx="4936223" cy="338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087814" y="6404521"/>
            <a:ext cx="5627058" cy="239659"/>
          </a:xfrm>
        </p:spPr>
        <p:txBody>
          <a:bodyPr/>
          <a:lstStyle/>
          <a:p>
            <a:r>
              <a:rPr lang="nb-NO"/>
              <a:t>Presentasjon lederkonferanse KDI 25. september 2019 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5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FC067E6-371F-4A3E-90CF-B979EBDF8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0260"/>
            <a:ext cx="12192000" cy="835152"/>
          </a:xfrm>
          <a:prstGeom prst="rect">
            <a:avLst/>
          </a:prstGeom>
        </p:spPr>
      </p:pic>
      <p:sp>
        <p:nvSpPr>
          <p:cNvPr id="10" name="Tittel 9">
            <a:extLst>
              <a:ext uri="{FF2B5EF4-FFF2-40B4-BE49-F238E27FC236}">
                <a16:creationId xmlns:a16="http://schemas.microsoft.com/office/drawing/2014/main" id="{0AC5D260-216E-478B-8D33-8B1B82BD0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>
                <a:solidFill>
                  <a:srgbClr val="FFFFFF"/>
                </a:solidFill>
              </a:rPr>
              <a:t>Aktivisering og sysselsetting</a:t>
            </a:r>
            <a:endParaRPr lang="nb-NO" sz="3200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12D97380-20C8-4E9B-9F27-0CDE71D218E5}"/>
              </a:ext>
            </a:extLst>
          </p:cNvPr>
          <p:cNvSpPr txBox="1">
            <a:spLocks/>
          </p:cNvSpPr>
          <p:nvPr/>
        </p:nvSpPr>
        <p:spPr>
          <a:xfrm>
            <a:off x="234694" y="1446139"/>
            <a:ext cx="7768135" cy="4958382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nb-NO" sz="1700" dirty="0"/>
          </a:p>
          <a:p>
            <a:pPr marL="457200" lvl="1" indent="0">
              <a:buNone/>
            </a:pPr>
            <a:r>
              <a:rPr lang="nb-NO" sz="2400" dirty="0"/>
              <a:t>Manglende aktivisering er en av de viktigste årsakene til innlåsing </a:t>
            </a:r>
          </a:p>
          <a:p>
            <a:pPr marL="457200" lvl="1" indent="0">
              <a:buNone/>
            </a:pPr>
            <a:endParaRPr lang="nb-NO" sz="2400" dirty="0"/>
          </a:p>
          <a:p>
            <a:pPr lvl="2"/>
            <a:r>
              <a:rPr lang="nb-NO" dirty="0" err="1"/>
              <a:t>KDI</a:t>
            </a:r>
            <a:r>
              <a:rPr lang="nb-NO" dirty="0"/>
              <a:t> melder om økning i aktivisering – uklart hva tallene sier</a:t>
            </a:r>
          </a:p>
          <a:p>
            <a:pPr lvl="2"/>
            <a:r>
              <a:rPr lang="nb-NO" dirty="0"/>
              <a:t>Vi finner drastisk nedgang i programvirksomhet i fengslene</a:t>
            </a:r>
          </a:p>
          <a:p>
            <a:pPr marL="457200" lvl="1" indent="0">
              <a:buNone/>
            </a:pPr>
            <a:endParaRPr lang="nb-NO" sz="1600" dirty="0"/>
          </a:p>
          <a:p>
            <a:pPr marL="457200" lvl="1" indent="0">
              <a:buNone/>
            </a:pPr>
            <a:endParaRPr lang="nb-NO" sz="2400" dirty="0"/>
          </a:p>
          <a:p>
            <a:pPr marL="1371600" lvl="3" indent="0">
              <a:buNone/>
            </a:pPr>
            <a:endParaRPr lang="nb-NO" sz="16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86F468C-2B8C-499C-ABF7-62D9DCCE5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796097" y="1820075"/>
            <a:ext cx="4958383" cy="37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087814" y="6404521"/>
            <a:ext cx="5627058" cy="239659"/>
          </a:xfrm>
        </p:spPr>
        <p:txBody>
          <a:bodyPr/>
          <a:lstStyle/>
          <a:p>
            <a:r>
              <a:rPr lang="nb-NO"/>
              <a:t>Presentasjon lederkonferanse KDI 25. september 2019 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6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FC067E6-371F-4A3E-90CF-B979EBDF8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0260"/>
            <a:ext cx="12192000" cy="835152"/>
          </a:xfrm>
          <a:prstGeom prst="rect">
            <a:avLst/>
          </a:prstGeom>
        </p:spPr>
      </p:pic>
      <p:sp>
        <p:nvSpPr>
          <p:cNvPr id="10" name="Tittel 9">
            <a:extLst>
              <a:ext uri="{FF2B5EF4-FFF2-40B4-BE49-F238E27FC236}">
                <a16:creationId xmlns:a16="http://schemas.microsoft.com/office/drawing/2014/main" id="{0AC5D260-216E-478B-8D33-8B1B82BD0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>
                <a:solidFill>
                  <a:srgbClr val="FFFFFF"/>
                </a:solidFill>
              </a:rPr>
              <a:t>Oppfølging av isolerte</a:t>
            </a:r>
            <a:endParaRPr lang="nb-NO" sz="3200" dirty="0"/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858A3E61-2741-4559-B136-C29DDC5BA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8775"/>
            <a:ext cx="6576646" cy="44338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sz="2400" dirty="0"/>
              <a:t>Manglende meningsfull menneskelig kontakt</a:t>
            </a:r>
            <a:endParaRPr lang="nb-NO" sz="1600" dirty="0"/>
          </a:p>
          <a:p>
            <a:pPr lvl="1"/>
            <a:r>
              <a:rPr lang="nb-NO" sz="1900" dirty="0"/>
              <a:t>For mange isolerte er betjentenes tilsyn eneste kontakt med andre mennesker</a:t>
            </a:r>
          </a:p>
          <a:p>
            <a:pPr lvl="1"/>
            <a:r>
              <a:rPr lang="nb-NO" sz="1900" dirty="0"/>
              <a:t>Betjentene har sjelden tid til å ivareta isolerte innsatte</a:t>
            </a:r>
          </a:p>
          <a:p>
            <a:pPr marL="457200" lvl="1" indent="0">
              <a:buNone/>
            </a:pPr>
            <a:endParaRPr lang="nb-NO" sz="1600" dirty="0"/>
          </a:p>
          <a:p>
            <a:pPr marL="0" indent="0">
              <a:buNone/>
            </a:pPr>
            <a:r>
              <a:rPr lang="nb-NO" sz="2400" dirty="0"/>
              <a:t>Begrenset aktivitetstilbud</a:t>
            </a:r>
          </a:p>
          <a:p>
            <a:pPr lvl="1"/>
            <a:r>
              <a:rPr lang="nb-NO" sz="1900" dirty="0"/>
              <a:t>Få tilbud til isolerte</a:t>
            </a:r>
          </a:p>
          <a:p>
            <a:pPr lvl="1"/>
            <a:r>
              <a:rPr lang="nb-NO" sz="1900" dirty="0"/>
              <a:t>Normalt begrenset til bruk av stråleluftegård og treningsrom</a:t>
            </a:r>
          </a:p>
          <a:p>
            <a:endParaRPr lang="nb-NO" sz="1600" dirty="0"/>
          </a:p>
          <a:p>
            <a:pPr marL="0" indent="0">
              <a:buNone/>
            </a:pPr>
            <a:r>
              <a:rPr lang="nb-NO" sz="2400" dirty="0"/>
              <a:t>Oppfølging av helsetjenesten</a:t>
            </a:r>
          </a:p>
          <a:p>
            <a:pPr lvl="1"/>
            <a:r>
              <a:rPr lang="nb-NO" sz="1900" dirty="0"/>
              <a:t>Stor variasjon i helsetjenester mellom fengslene</a:t>
            </a:r>
          </a:p>
          <a:p>
            <a:pPr lvl="1"/>
            <a:r>
              <a:rPr lang="nb-NO" sz="1900" dirty="0"/>
              <a:t>Dagens retningslinjer er ikke i henhold til internasjonale standarder</a:t>
            </a:r>
          </a:p>
          <a:p>
            <a:pPr lvl="1"/>
            <a:r>
              <a:rPr lang="nb-NO" sz="1900" dirty="0"/>
              <a:t>Manglende vedtak = isolasjonen blir usynlig for helsetjenesten</a:t>
            </a:r>
          </a:p>
          <a:p>
            <a:pPr lvl="1"/>
            <a:r>
              <a:rPr lang="nb-NO" sz="1900" dirty="0"/>
              <a:t>Behov for økt kunnskap og opplæring av helsepersonell</a:t>
            </a:r>
          </a:p>
          <a:p>
            <a:pPr lvl="1"/>
            <a:endParaRPr lang="nb-NO" sz="1900" dirty="0"/>
          </a:p>
        </p:txBody>
      </p:sp>
      <p:pic>
        <p:nvPicPr>
          <p:cNvPr id="15" name="Bilde 14" descr="Et bilde som inneholder bygning, vegg, stein, sement&#10;&#10;Beskrivelse som er generert med svært høy visshet">
            <a:extLst>
              <a:ext uri="{FF2B5EF4-FFF2-40B4-BE49-F238E27FC236}">
                <a16:creationId xmlns:a16="http://schemas.microsoft.com/office/drawing/2014/main" id="{874E639D-B053-4568-BAF0-5397D99986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9554" y="1213832"/>
            <a:ext cx="3452447" cy="489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087814" y="6404521"/>
            <a:ext cx="5627058" cy="239659"/>
          </a:xfrm>
        </p:spPr>
        <p:txBody>
          <a:bodyPr/>
          <a:lstStyle/>
          <a:p>
            <a:r>
              <a:rPr lang="nb-NO"/>
              <a:t>Presentasjon lederkonferanse KDI 25. september 2019 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7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FC067E6-371F-4A3E-90CF-B979EBDF8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0260"/>
            <a:ext cx="12192000" cy="835152"/>
          </a:xfrm>
          <a:prstGeom prst="rect">
            <a:avLst/>
          </a:prstGeom>
        </p:spPr>
      </p:pic>
      <p:sp>
        <p:nvSpPr>
          <p:cNvPr id="10" name="Tittel 9">
            <a:extLst>
              <a:ext uri="{FF2B5EF4-FFF2-40B4-BE49-F238E27FC236}">
                <a16:creationId xmlns:a16="http://schemas.microsoft.com/office/drawing/2014/main" id="{0AC5D260-216E-478B-8D33-8B1B82BD0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>
                <a:solidFill>
                  <a:srgbClr val="FFFFFF"/>
                </a:solidFill>
              </a:rPr>
              <a:t>Isolasjon på sikkerhetscelle og i sikkerhetsseng</a:t>
            </a:r>
            <a:endParaRPr lang="nb-NO" sz="3200" dirty="0"/>
          </a:p>
        </p:txBody>
      </p:sp>
      <p:sp>
        <p:nvSpPr>
          <p:cNvPr id="12" name="Plassholder for innhold 8">
            <a:extLst>
              <a:ext uri="{FF2B5EF4-FFF2-40B4-BE49-F238E27FC236}">
                <a16:creationId xmlns:a16="http://schemas.microsoft.com/office/drawing/2014/main" id="{7D3E900D-73C4-4CCD-9C22-CFE90F1E81BF}"/>
              </a:ext>
            </a:extLst>
          </p:cNvPr>
          <p:cNvSpPr txBox="1">
            <a:spLocks/>
          </p:cNvSpPr>
          <p:nvPr/>
        </p:nvSpPr>
        <p:spPr>
          <a:xfrm>
            <a:off x="524960" y="1899222"/>
            <a:ext cx="6611132" cy="4433888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dirty="0"/>
              <a:t>Svært inngripende form for isolasjon – høyt skadepotensial </a:t>
            </a:r>
          </a:p>
          <a:p>
            <a:endParaRPr lang="nb-NO" sz="1600" dirty="0"/>
          </a:p>
          <a:p>
            <a:pPr marL="0" indent="0">
              <a:buNone/>
            </a:pPr>
            <a:r>
              <a:rPr lang="nb-NO" sz="2400" dirty="0"/>
              <a:t>Oppfølging av innsatte på sikkerhetscelle og i sikkerhetsseng</a:t>
            </a:r>
          </a:p>
          <a:p>
            <a:pPr lvl="1"/>
            <a:r>
              <a:rPr lang="nb-NO" sz="1900" dirty="0"/>
              <a:t>Mangler lovkrav om tilsyn fra ansatte</a:t>
            </a:r>
          </a:p>
          <a:p>
            <a:pPr lvl="1"/>
            <a:r>
              <a:rPr lang="nb-NO" sz="1800" dirty="0"/>
              <a:t>Få føringer om innhold i tilsyn, ikke opplæring </a:t>
            </a:r>
            <a:endParaRPr lang="nb-NO" sz="1600" dirty="0"/>
          </a:p>
          <a:p>
            <a:pPr marL="0" indent="0">
              <a:buNone/>
            </a:pPr>
            <a:r>
              <a:rPr lang="nb-NO" sz="2400" dirty="0"/>
              <a:t>Sikkerhetscelle og sikkerhetsseng ved psykiske kriser</a:t>
            </a:r>
          </a:p>
          <a:p>
            <a:pPr lvl="1"/>
            <a:r>
              <a:rPr lang="nb-NO" sz="1900" dirty="0"/>
              <a:t>Omfattende bruk ved risiko for selvskading eller selvmord</a:t>
            </a:r>
          </a:p>
        </p:txBody>
      </p:sp>
      <p:pic>
        <p:nvPicPr>
          <p:cNvPr id="28" name="Bilde 27" descr="Et bilde som inneholder innendørs, vegg, vindu, liten&#10;&#10;Beskrivelse som er generert med svært høy visshet">
            <a:extLst>
              <a:ext uri="{FF2B5EF4-FFF2-40B4-BE49-F238E27FC236}">
                <a16:creationId xmlns:a16="http://schemas.microsoft.com/office/drawing/2014/main" id="{E7B98FD9-18FE-4ECB-B777-B62326D9AD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5" r="-1305" b="17117"/>
          <a:stretch/>
        </p:blipFill>
        <p:spPr>
          <a:xfrm rot="5400000">
            <a:off x="6961560" y="1842525"/>
            <a:ext cx="2606952" cy="1620501"/>
          </a:xfrm>
          <a:prstGeom prst="rect">
            <a:avLst/>
          </a:prstGeom>
        </p:spPr>
      </p:pic>
      <p:pic>
        <p:nvPicPr>
          <p:cNvPr id="3" name="Bilde 2" descr="Et bilde som inneholder vegg, innendørs, objekt, tak&#10;&#10;Beskrivelse som er generert med svært høy visshet">
            <a:extLst>
              <a:ext uri="{FF2B5EF4-FFF2-40B4-BE49-F238E27FC236}">
                <a16:creationId xmlns:a16="http://schemas.microsoft.com/office/drawing/2014/main" id="{6E4DF28E-7E0E-4C24-9254-C69793EA0F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26" r="16141"/>
          <a:stretch/>
        </p:blipFill>
        <p:spPr>
          <a:xfrm rot="5400000">
            <a:off x="8383351" y="2125170"/>
            <a:ext cx="4584520" cy="303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0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087814" y="6404521"/>
            <a:ext cx="5627058" cy="239659"/>
          </a:xfrm>
        </p:spPr>
        <p:txBody>
          <a:bodyPr/>
          <a:lstStyle/>
          <a:p>
            <a:r>
              <a:rPr lang="nb-NO"/>
              <a:t>Presentasjon lederkonferanse KDI 25. september 2019 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8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FC067E6-371F-4A3E-90CF-B979EBDF8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0260"/>
            <a:ext cx="12192000" cy="835152"/>
          </a:xfrm>
          <a:prstGeom prst="rect">
            <a:avLst/>
          </a:prstGeom>
        </p:spPr>
      </p:pic>
      <p:sp>
        <p:nvSpPr>
          <p:cNvPr id="10" name="Tittel 9">
            <a:extLst>
              <a:ext uri="{FF2B5EF4-FFF2-40B4-BE49-F238E27FC236}">
                <a16:creationId xmlns:a16="http://schemas.microsoft.com/office/drawing/2014/main" id="{0AC5D260-216E-478B-8D33-8B1B82BD0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>
                <a:solidFill>
                  <a:srgbClr val="FFFFFF"/>
                </a:solidFill>
              </a:rPr>
              <a:t>Dokumentasjon</a:t>
            </a:r>
            <a:endParaRPr lang="nb-NO" sz="3200" dirty="0"/>
          </a:p>
        </p:txBody>
      </p:sp>
      <p:sp>
        <p:nvSpPr>
          <p:cNvPr id="12" name="Plassholder for innhold 8">
            <a:extLst>
              <a:ext uri="{FF2B5EF4-FFF2-40B4-BE49-F238E27FC236}">
                <a16:creationId xmlns:a16="http://schemas.microsoft.com/office/drawing/2014/main" id="{7D3E900D-73C4-4CCD-9C22-CFE90F1E81BF}"/>
              </a:ext>
            </a:extLst>
          </p:cNvPr>
          <p:cNvSpPr txBox="1">
            <a:spLocks/>
          </p:cNvSpPr>
          <p:nvPr/>
        </p:nvSpPr>
        <p:spPr>
          <a:xfrm>
            <a:off x="524960" y="1899222"/>
            <a:ext cx="6611132" cy="4433888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1900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5E500842-3742-4D98-85AB-48CFC8861671}"/>
              </a:ext>
            </a:extLst>
          </p:cNvPr>
          <p:cNvSpPr/>
          <p:nvPr/>
        </p:nvSpPr>
        <p:spPr>
          <a:xfrm>
            <a:off x="838199" y="1640110"/>
            <a:ext cx="83058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/>
              <a:t>Stor variasjon i lagringsrutiner for vedtaks og protokollføring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Egen bok, løse ark, digitalt (</a:t>
            </a:r>
            <a:r>
              <a:rPr lang="nb-NO" sz="2000" dirty="0" err="1"/>
              <a:t>pdf</a:t>
            </a:r>
            <a:r>
              <a:rPr lang="nb-NO" sz="2000" dirty="0"/>
              <a:t>, </a:t>
            </a:r>
            <a:r>
              <a:rPr lang="nb-NO" sz="2000" dirty="0" err="1"/>
              <a:t>word</a:t>
            </a:r>
            <a:r>
              <a:rPr lang="nb-NO" sz="2000" dirty="0"/>
              <a:t>, </a:t>
            </a:r>
            <a:r>
              <a:rPr lang="nb-NO" sz="2000" dirty="0" err="1"/>
              <a:t>excel</a:t>
            </a:r>
            <a:r>
              <a:rPr lang="nb-NO" sz="2000" dirty="0"/>
              <a:t>, </a:t>
            </a:r>
            <a:r>
              <a:rPr lang="nb-NO" sz="2000" dirty="0" err="1"/>
              <a:t>etc</a:t>
            </a:r>
            <a:r>
              <a:rPr lang="nb-NO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Mangler nasjonalt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Hindrer reell intern og ekstern kontroll</a:t>
            </a:r>
          </a:p>
          <a:p>
            <a:endParaRPr lang="nb-NO" sz="2400" dirty="0"/>
          </a:p>
          <a:p>
            <a:endParaRPr lang="nb-NO" sz="2400" dirty="0"/>
          </a:p>
          <a:p>
            <a:endParaRPr lang="nb-NO" sz="2000" dirty="0">
              <a:highlight>
                <a:srgbClr val="FFFF00"/>
              </a:highlight>
            </a:endParaRPr>
          </a:p>
          <a:p>
            <a:endParaRPr lang="nb-NO" sz="2400" dirty="0"/>
          </a:p>
          <a:p>
            <a:endParaRPr lang="nb-NO" sz="24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F1A8792-046B-4200-9BD5-F3F24C683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5265" y="1254266"/>
            <a:ext cx="2746995" cy="488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9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087814" y="6404521"/>
            <a:ext cx="5627058" cy="239659"/>
          </a:xfrm>
        </p:spPr>
        <p:txBody>
          <a:bodyPr/>
          <a:lstStyle/>
          <a:p>
            <a:r>
              <a:rPr lang="nb-NO"/>
              <a:t>Presentasjon lederkonferanse KDI 25. september 2019 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9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FC067E6-371F-4A3E-90CF-B979EBDF8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0260"/>
            <a:ext cx="12192000" cy="835152"/>
          </a:xfrm>
          <a:prstGeom prst="rect">
            <a:avLst/>
          </a:prstGeom>
        </p:spPr>
      </p:pic>
      <p:sp>
        <p:nvSpPr>
          <p:cNvPr id="10" name="Tittel 9">
            <a:extLst>
              <a:ext uri="{FF2B5EF4-FFF2-40B4-BE49-F238E27FC236}">
                <a16:creationId xmlns:a16="http://schemas.microsoft.com/office/drawing/2014/main" id="{0AC5D260-216E-478B-8D33-8B1B82BD0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>
                <a:solidFill>
                  <a:srgbClr val="FFFFFF"/>
                </a:solidFill>
              </a:rPr>
              <a:t>Funn – Tilsyn og forebygging</a:t>
            </a:r>
            <a:endParaRPr lang="nb-NO" sz="3200" dirty="0"/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8626F1A6-8623-4529-B46F-8C6831D8C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006" y="1464575"/>
            <a:ext cx="6066692" cy="4433888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/>
              <a:t>Tilsynsrådene</a:t>
            </a:r>
          </a:p>
          <a:p>
            <a:pPr lvl="1"/>
            <a:r>
              <a:rPr lang="nb-NO" sz="1900" dirty="0"/>
              <a:t>Uklart mandat, sen oppnevning, manglende opplæring, ulike arbeidsmetoder</a:t>
            </a:r>
          </a:p>
          <a:p>
            <a:pPr marL="457200" lvl="1" indent="0">
              <a:buNone/>
            </a:pPr>
            <a:endParaRPr lang="nb-NO" sz="1900" dirty="0"/>
          </a:p>
          <a:p>
            <a:pPr marL="0" indent="0">
              <a:buNone/>
            </a:pPr>
            <a:r>
              <a:rPr lang="nb-NO" sz="2400" dirty="0"/>
              <a:t>Tilsyn av fengselshelsetjenesten</a:t>
            </a:r>
          </a:p>
          <a:p>
            <a:pPr lvl="1"/>
            <a:r>
              <a:rPr lang="nb-NO" sz="1900" dirty="0"/>
              <a:t>Siste landsomfattende tilsyn var for 18 år siden (2001)</a:t>
            </a:r>
          </a:p>
          <a:p>
            <a:pPr marL="457200" lvl="1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2400" dirty="0"/>
              <a:t>Forebygging av isolasjon</a:t>
            </a:r>
          </a:p>
          <a:p>
            <a:pPr lvl="1"/>
            <a:r>
              <a:rPr lang="nb-NO" sz="1900" dirty="0"/>
              <a:t>Ikke plikt i lov til å forebygge isolasjon</a:t>
            </a:r>
          </a:p>
          <a:p>
            <a:pPr lvl="1"/>
            <a:r>
              <a:rPr lang="nb-NO" sz="1900" dirty="0"/>
              <a:t>Mangler også sentrale føringer for hvordan det enkelte fengsel forventes å arbeide for å forebygge isolasjon, inkludert selvisolasjon</a:t>
            </a:r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408A702-08A7-4F29-89FD-59E4D1CDEA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79" t="8998" r="25817" b="6701"/>
          <a:stretch/>
        </p:blipFill>
        <p:spPr>
          <a:xfrm>
            <a:off x="8686800" y="1200277"/>
            <a:ext cx="3458307" cy="490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8823</TotalTime>
  <Words>1064</Words>
  <Application>Microsoft Office PowerPoint</Application>
  <PresentationFormat>Widescreen</PresentationFormat>
  <Paragraphs>164</Paragraphs>
  <Slides>11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Office-tema</vt:lpstr>
      <vt:lpstr>PowerPoint-presentasjon</vt:lpstr>
      <vt:lpstr>Bakgrunn for meldingen</vt:lpstr>
      <vt:lpstr>Omfattende isolasjon og manglende fellesskap</vt:lpstr>
      <vt:lpstr>Inngripende og helseskadelig</vt:lpstr>
      <vt:lpstr>Aktivisering og sysselsetting</vt:lpstr>
      <vt:lpstr>Oppfølging av isolerte</vt:lpstr>
      <vt:lpstr>Isolasjon på sikkerhetscelle og i sikkerhetsseng</vt:lpstr>
      <vt:lpstr>Dokumentasjon</vt:lpstr>
      <vt:lpstr>Funn – Tilsyn og forebygging</vt:lpstr>
      <vt:lpstr>Del III    Ti anbefalinger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Jonina Hermannsdottir</dc:creator>
  <cp:lastModifiedBy>Jonina Hermannsdottir</cp:lastModifiedBy>
  <cp:revision>13</cp:revision>
  <cp:lastPrinted>2019-09-12T17:35:20Z</cp:lastPrinted>
  <dcterms:created xsi:type="dcterms:W3CDTF">2019-08-30T14:31:41Z</dcterms:created>
  <dcterms:modified xsi:type="dcterms:W3CDTF">2019-09-26T15:03:05Z</dcterms:modified>
</cp:coreProperties>
</file>